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71" r:id="rId3"/>
    <p:sldId id="276" r:id="rId4"/>
    <p:sldId id="257" r:id="rId5"/>
    <p:sldId id="275" r:id="rId6"/>
    <p:sldId id="260" r:id="rId7"/>
    <p:sldId id="290" r:id="rId8"/>
    <p:sldId id="287" r:id="rId9"/>
    <p:sldId id="288" r:id="rId10"/>
    <p:sldId id="29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91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71391" autoAdjust="0"/>
  </p:normalViewPr>
  <p:slideViewPr>
    <p:cSldViewPr>
      <p:cViewPr varScale="1">
        <p:scale>
          <a:sx n="48" d="100"/>
          <a:sy n="48" d="100"/>
        </p:scale>
        <p:origin x="180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9/5/2018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BA" dirty="0"/>
          </a:p>
        </p:txBody>
      </p:sp>
      <p:sp>
        <p:nvSpPr>
          <p:cNvPr id="4" name="Slide Number Placeholder 3"/>
          <p:cNvSpPr>
            <a:spLocks noGrp="1"/>
          </p:cNvSpPr>
          <p:nvPr>
            <p:ph type="sldNum" sz="quarter" idx="10"/>
          </p:nvPr>
        </p:nvSpPr>
        <p:spPr/>
        <p:txBody>
          <a:bodyPr/>
          <a:lstStyle/>
          <a:p>
            <a:fld id="{D51A8E8C-7000-4BD7-A278-0C1355790446}" type="slidenum">
              <a:rPr lang="en-US" smtClean="0"/>
              <a:pPr/>
              <a:t>2</a:t>
            </a:fld>
            <a:endParaRPr lang="en-US"/>
          </a:p>
        </p:txBody>
      </p:sp>
    </p:spTree>
    <p:extLst>
      <p:ext uri="{BB962C8B-B14F-4D97-AF65-F5344CB8AC3E}">
        <p14:creationId xmlns:p14="http://schemas.microsoft.com/office/powerpoint/2010/main" val="4215758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BA" dirty="0"/>
          </a:p>
        </p:txBody>
      </p:sp>
      <p:sp>
        <p:nvSpPr>
          <p:cNvPr id="4" name="Slide Number Placeholder 3"/>
          <p:cNvSpPr>
            <a:spLocks noGrp="1"/>
          </p:cNvSpPr>
          <p:nvPr>
            <p:ph type="sldNum" sz="quarter" idx="10"/>
          </p:nvPr>
        </p:nvSpPr>
        <p:spPr/>
        <p:txBody>
          <a:bodyPr/>
          <a:lstStyle/>
          <a:p>
            <a:fld id="{D51A8E8C-7000-4BD7-A278-0C1355790446}" type="slidenum">
              <a:rPr lang="en-US" smtClean="0"/>
              <a:pPr/>
              <a:t>3</a:t>
            </a:fld>
            <a:endParaRPr lang="en-US"/>
          </a:p>
        </p:txBody>
      </p:sp>
    </p:spTree>
    <p:extLst>
      <p:ext uri="{BB962C8B-B14F-4D97-AF65-F5344CB8AC3E}">
        <p14:creationId xmlns:p14="http://schemas.microsoft.com/office/powerpoint/2010/main" val="591343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BA"/>
          </a:p>
        </p:txBody>
      </p:sp>
      <p:sp>
        <p:nvSpPr>
          <p:cNvPr id="4" name="Slide Number Placeholder 3"/>
          <p:cNvSpPr>
            <a:spLocks noGrp="1"/>
          </p:cNvSpPr>
          <p:nvPr>
            <p:ph type="sldNum" sz="quarter" idx="10"/>
          </p:nvPr>
        </p:nvSpPr>
        <p:spPr/>
        <p:txBody>
          <a:bodyPr/>
          <a:lstStyle/>
          <a:p>
            <a:fld id="{D51A8E8C-7000-4BD7-A278-0C1355790446}" type="slidenum">
              <a:rPr lang="en-US" smtClean="0"/>
              <a:pPr/>
              <a:t>7</a:t>
            </a:fld>
            <a:endParaRPr lang="en-US"/>
          </a:p>
        </p:txBody>
      </p:sp>
    </p:spTree>
    <p:extLst>
      <p:ext uri="{BB962C8B-B14F-4D97-AF65-F5344CB8AC3E}">
        <p14:creationId xmlns:p14="http://schemas.microsoft.com/office/powerpoint/2010/main" val="259092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3350BE-36FB-48B8-BC3B-BF82FA8A4B16}"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8D951-FD7A-4EA6-9971-BA4650F5F282}"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7DDA1A-1160-4810-A009-9384DF143964}"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4B8CA7-DF52-4574-B28B-BF67C425F74E}"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02A2DB-E9A4-4F11-9A97-3D805873123B}" type="datetime1">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5D039D-4B07-4C92-99B2-D30586816A68}" type="datetime1">
              <a:rPr lang="en-US" smtClean="0"/>
              <a:pPr/>
              <a:t>9/5/2018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D8C0F6-D106-4D90-B6A1-515B7FD8F0C8}" type="datetime1">
              <a:rPr lang="en-US" smtClean="0"/>
              <a:pPr/>
              <a:t>9/5/2018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9/5/2018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9/5/2018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762000"/>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07306" y="1981199"/>
            <a:ext cx="6465094" cy="685802"/>
          </a:xfrm>
        </p:spPr>
        <p:txBody>
          <a:bodyPr>
            <a:normAutofit/>
          </a:bodyPr>
          <a:lstStyle/>
          <a:p>
            <a:r>
              <a:rPr lang="sr-Latn-BA" sz="2800" b="1" dirty="0" err="1">
                <a:solidFill>
                  <a:srgbClr val="419182"/>
                </a:solidFill>
                <a:effectLst>
                  <a:outerShdw blurRad="38100" dist="38100" dir="2700000" algn="tl">
                    <a:srgbClr val="000000">
                      <a:alpha val="43137"/>
                    </a:srgbClr>
                  </a:outerShdw>
                </a:effectLst>
                <a:latin typeface="Book Antiqua" panose="02040602050305030304" pitchFamily="18" charset="0"/>
              </a:rPr>
              <a:t>NatRisk</a:t>
            </a:r>
            <a:r>
              <a:rPr lang="sr-Latn-BA" sz="2800" b="1" dirty="0">
                <a:solidFill>
                  <a:srgbClr val="419182"/>
                </a:solidFill>
                <a:effectLst>
                  <a:outerShdw blurRad="38100" dist="38100" dir="2700000" algn="tl">
                    <a:srgbClr val="000000">
                      <a:alpha val="43137"/>
                    </a:srgbClr>
                  </a:outerShdw>
                </a:effectLst>
                <a:latin typeface="Book Antiqua" panose="02040602050305030304" pitchFamily="18" charset="0"/>
              </a:rPr>
              <a:t> </a:t>
            </a:r>
            <a:r>
              <a:rPr lang="sr-Latn-BA" sz="2800" b="1" dirty="0" err="1">
                <a:solidFill>
                  <a:srgbClr val="419182"/>
                </a:solidFill>
                <a:effectLst>
                  <a:outerShdw blurRad="38100" dist="38100" dir="2700000" algn="tl">
                    <a:srgbClr val="000000">
                      <a:alpha val="43137"/>
                    </a:srgbClr>
                  </a:outerShdw>
                </a:effectLst>
                <a:latin typeface="Book Antiqua" panose="02040602050305030304" pitchFamily="18" charset="0"/>
              </a:rPr>
              <a:t>project</a:t>
            </a:r>
            <a:endParaRPr lang="bs-Latn-BA" altLang="en-US" sz="2800" b="1" i="1" dirty="0">
              <a:solidFill>
                <a:srgbClr val="002060"/>
              </a:solidFill>
              <a:latin typeface="Book Antiqua" panose="02040602050305030304" pitchFamily="18" charset="0"/>
            </a:endParaRPr>
          </a:p>
          <a:p>
            <a:endParaRPr lang="bs-Latn-BA" sz="2800" b="1"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2954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a:effectLst/>
                <a:latin typeface="Book Antiqua"/>
                <a:ea typeface="Calibri"/>
                <a:cs typeface="Times New Roman"/>
              </a:rPr>
              <a:t>5</a:t>
            </a:r>
            <a:r>
              <a:rPr lang="en-US" sz="1200" dirty="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extBox 3">
            <a:extLst>
              <a:ext uri="{FF2B5EF4-FFF2-40B4-BE49-F238E27FC236}">
                <a16:creationId xmlns:a16="http://schemas.microsoft.com/office/drawing/2014/main" id="{13B466AA-65FB-440F-8B8A-452328430420}"/>
              </a:ext>
            </a:extLst>
          </p:cNvPr>
          <p:cNvSpPr txBox="1"/>
          <p:nvPr/>
        </p:nvSpPr>
        <p:spPr>
          <a:xfrm>
            <a:off x="2296886" y="5613474"/>
            <a:ext cx="4191000" cy="369332"/>
          </a:xfrm>
          <a:prstGeom prst="rect">
            <a:avLst/>
          </a:prstGeom>
          <a:noFill/>
        </p:spPr>
        <p:txBody>
          <a:bodyPr wrap="square" rtlCol="0">
            <a:spAutoFit/>
          </a:bodyPr>
          <a:lstStyle/>
          <a:p>
            <a:pPr algn="ctr"/>
            <a:r>
              <a:rPr lang="bs-Latn-BA" dirty="0">
                <a:latin typeface="Book Antiqua" panose="02040602050305030304" pitchFamily="18" charset="0"/>
              </a:rPr>
              <a:t>Chania, Greek, 05.09</a:t>
            </a:r>
            <a:r>
              <a:rPr lang="en-GB" dirty="0">
                <a:latin typeface="Book Antiqua" panose="02040602050305030304" pitchFamily="18" charset="0"/>
              </a:rPr>
              <a:t>.2018.</a:t>
            </a:r>
            <a:endParaRPr lang="hr-BA" dirty="0">
              <a:latin typeface="Book Antiqua" panose="02040602050305030304" pitchFamily="18" charset="0"/>
            </a:endParaRPr>
          </a:p>
        </p:txBody>
      </p:sp>
      <p:sp>
        <p:nvSpPr>
          <p:cNvPr id="6" name="TextBox 5">
            <a:extLst>
              <a:ext uri="{FF2B5EF4-FFF2-40B4-BE49-F238E27FC236}">
                <a16:creationId xmlns:a16="http://schemas.microsoft.com/office/drawing/2014/main" id="{FD42D329-5C83-4EDB-B577-B92C51CB2EB9}"/>
              </a:ext>
            </a:extLst>
          </p:cNvPr>
          <p:cNvSpPr txBox="1"/>
          <p:nvPr/>
        </p:nvSpPr>
        <p:spPr>
          <a:xfrm>
            <a:off x="1600200" y="3886200"/>
            <a:ext cx="6172200" cy="646331"/>
          </a:xfrm>
          <a:prstGeom prst="rect">
            <a:avLst/>
          </a:prstGeom>
          <a:noFill/>
        </p:spPr>
        <p:txBody>
          <a:bodyPr wrap="square" rtlCol="0">
            <a:spAutoFit/>
          </a:bodyPr>
          <a:lstStyle/>
          <a:p>
            <a:pPr algn="ctr"/>
            <a:r>
              <a:rPr lang="en-GB" dirty="0">
                <a:solidFill>
                  <a:schemeClr val="tx2">
                    <a:lumMod val="75000"/>
                  </a:schemeClr>
                </a:solidFill>
                <a:latin typeface="Book Antiqua" panose="02040602050305030304" pitchFamily="18" charset="0"/>
              </a:rPr>
              <a:t>Emina Had</a:t>
            </a:r>
            <a:r>
              <a:rPr lang="hr-BA" dirty="0">
                <a:solidFill>
                  <a:schemeClr val="tx2">
                    <a:lumMod val="75000"/>
                  </a:schemeClr>
                </a:solidFill>
                <a:latin typeface="Book Antiqua" panose="02040602050305030304" pitchFamily="18" charset="0"/>
              </a:rPr>
              <a:t>žić, Faculty of Civil Engineering University of Sarajevo</a:t>
            </a:r>
          </a:p>
        </p:txBody>
      </p:sp>
      <p:sp>
        <p:nvSpPr>
          <p:cNvPr id="14" name="Rectangle 13">
            <a:extLst>
              <a:ext uri="{FF2B5EF4-FFF2-40B4-BE49-F238E27FC236}">
                <a16:creationId xmlns:a16="http://schemas.microsoft.com/office/drawing/2014/main" id="{0003BC6B-9E59-44BE-B0A4-000F04B56668}"/>
              </a:ext>
            </a:extLst>
          </p:cNvPr>
          <p:cNvSpPr/>
          <p:nvPr/>
        </p:nvSpPr>
        <p:spPr>
          <a:xfrm>
            <a:off x="2286000" y="2877235"/>
            <a:ext cx="4572000" cy="707886"/>
          </a:xfrm>
          <a:prstGeom prst="rect">
            <a:avLst/>
          </a:prstGeom>
        </p:spPr>
        <p:txBody>
          <a:bodyPr>
            <a:spAutoFit/>
          </a:bodyPr>
          <a:lstStyle/>
          <a:p>
            <a:pPr algn="ctr"/>
            <a:r>
              <a:rPr lang="en-GB" sz="2000" b="1" dirty="0">
                <a:latin typeface="Book Antiqua" panose="02040602050305030304" pitchFamily="18" charset="0"/>
                <a:ea typeface="Times New Roman" panose="02020603050405020304" pitchFamily="18" charset="0"/>
                <a:cs typeface="Times New Roman" panose="02020603050405020304" pitchFamily="18" charset="0"/>
              </a:rPr>
              <a:t>Impact of </a:t>
            </a:r>
            <a:r>
              <a:rPr lang="en-GB" sz="2000" b="1" dirty="0" err="1">
                <a:latin typeface="Book Antiqua" panose="02040602050305030304" pitchFamily="18" charset="0"/>
                <a:ea typeface="Times New Roman" panose="02020603050405020304" pitchFamily="18" charset="0"/>
                <a:cs typeface="Times New Roman" panose="02020603050405020304" pitchFamily="18" charset="0"/>
              </a:rPr>
              <a:t>NatRisk</a:t>
            </a:r>
            <a:r>
              <a:rPr lang="en-GB" sz="2000" b="1" dirty="0">
                <a:latin typeface="Book Antiqua" panose="02040602050305030304" pitchFamily="18" charset="0"/>
                <a:ea typeface="Times New Roman" panose="02020603050405020304" pitchFamily="18" charset="0"/>
                <a:cs typeface="Times New Roman" panose="02020603050405020304" pitchFamily="18" charset="0"/>
              </a:rPr>
              <a:t> on the Western Balkan HEIs</a:t>
            </a:r>
            <a:endParaRPr lang="hr-BA" sz="2000" b="1" dirty="0"/>
          </a:p>
        </p:txBody>
      </p:sp>
    </p:spTree>
    <p:extLst>
      <p:ext uri="{BB962C8B-B14F-4D97-AF65-F5344CB8AC3E}">
        <p14:creationId xmlns:p14="http://schemas.microsoft.com/office/powerpoint/2010/main" val="95395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16715-EAB5-4F78-B445-9E39FA724FA2}"/>
              </a:ext>
            </a:extLst>
          </p:cNvPr>
          <p:cNvSpPr>
            <a:spLocks noGrp="1"/>
          </p:cNvSpPr>
          <p:nvPr>
            <p:ph type="title"/>
          </p:nvPr>
        </p:nvSpPr>
        <p:spPr/>
        <p:txBody>
          <a:bodyPr/>
          <a:lstStyle/>
          <a:p>
            <a:endParaRPr lang="hr-BA" dirty="0"/>
          </a:p>
        </p:txBody>
      </p:sp>
      <p:sp>
        <p:nvSpPr>
          <p:cNvPr id="3" name="Content Placeholder 2">
            <a:extLst>
              <a:ext uri="{FF2B5EF4-FFF2-40B4-BE49-F238E27FC236}">
                <a16:creationId xmlns:a16="http://schemas.microsoft.com/office/drawing/2014/main" id="{15D6EFB0-4E9A-452D-B1E1-9D20A37CFAF3}"/>
              </a:ext>
            </a:extLst>
          </p:cNvPr>
          <p:cNvSpPr>
            <a:spLocks noGrp="1"/>
          </p:cNvSpPr>
          <p:nvPr>
            <p:ph idx="1"/>
          </p:nvPr>
        </p:nvSpPr>
        <p:spPr>
          <a:xfrm>
            <a:off x="457200" y="2514600"/>
            <a:ext cx="8229600" cy="1143001"/>
          </a:xfrm>
        </p:spPr>
        <p:txBody>
          <a:bodyPr>
            <a:normAutofit fontScale="92500" lnSpcReduction="10000"/>
          </a:bodyPr>
          <a:lstStyle/>
          <a:p>
            <a:pPr marL="0" indent="0" algn="ctr">
              <a:buNone/>
            </a:pPr>
            <a:r>
              <a:rPr lang="bs-Latn-BA" sz="3600" dirty="0"/>
              <a:t>Thank you for </a:t>
            </a:r>
          </a:p>
          <a:p>
            <a:pPr marL="0" indent="0" algn="ctr">
              <a:buNone/>
            </a:pPr>
            <a:r>
              <a:rPr lang="bs-Latn-BA" sz="3600" dirty="0"/>
              <a:t>your attention!!!</a:t>
            </a:r>
            <a:endParaRPr lang="hr-BA" sz="3600" dirty="0"/>
          </a:p>
        </p:txBody>
      </p:sp>
      <p:sp>
        <p:nvSpPr>
          <p:cNvPr id="4" name="Slide Number Placeholder 3">
            <a:extLst>
              <a:ext uri="{FF2B5EF4-FFF2-40B4-BE49-F238E27FC236}">
                <a16:creationId xmlns:a16="http://schemas.microsoft.com/office/drawing/2014/main" id="{1F459A74-A7D0-4859-8D70-5D4DB31FD010}"/>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487672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94444"/>
            <a:ext cx="8229600" cy="749300"/>
          </a:xfrm>
        </p:spPr>
        <p:txBody>
          <a:bodyPr>
            <a:normAutofit/>
          </a:bodyPr>
          <a:lstStyle/>
          <a:p>
            <a:r>
              <a:rPr lang="bs-Latn-BA" sz="2800" dirty="0">
                <a:solidFill>
                  <a:srgbClr val="419182"/>
                </a:solidFill>
                <a:latin typeface="Book Antiqua" panose="02040602050305030304" pitchFamily="18" charset="0"/>
              </a:rPr>
              <a:t>Impact of NatRisk on the UNSA</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4" cstate="print"/>
          <a:stretch>
            <a:fillRect/>
          </a:stretch>
        </p:blipFill>
        <p:spPr>
          <a:xfrm>
            <a:off x="7467600" y="152400"/>
            <a:ext cx="1676400" cy="409575"/>
          </a:xfrm>
          <a:prstGeom prst="rect">
            <a:avLst/>
          </a:prstGeom>
        </p:spPr>
      </p:pic>
      <p:sp>
        <p:nvSpPr>
          <p:cNvPr id="5" name="Content Placeholder 4">
            <a:extLst>
              <a:ext uri="{FF2B5EF4-FFF2-40B4-BE49-F238E27FC236}">
                <a16:creationId xmlns:a16="http://schemas.microsoft.com/office/drawing/2014/main" id="{DAE513EE-E20E-4DE5-8414-E9BB5DA04ECE}"/>
              </a:ext>
            </a:extLst>
          </p:cNvPr>
          <p:cNvSpPr>
            <a:spLocks noGrp="1"/>
          </p:cNvSpPr>
          <p:nvPr>
            <p:ph idx="1"/>
          </p:nvPr>
        </p:nvSpPr>
        <p:spPr>
          <a:xfrm>
            <a:off x="457200" y="2057400"/>
            <a:ext cx="8229600" cy="4068763"/>
          </a:xfrm>
        </p:spPr>
        <p:txBody>
          <a:bodyPr>
            <a:normAutofit/>
          </a:bodyPr>
          <a:lstStyle/>
          <a:p>
            <a:r>
              <a:rPr lang="en-GB" sz="2800" dirty="0"/>
              <a:t>Impact of </a:t>
            </a:r>
            <a:r>
              <a:rPr lang="en-GB" sz="2800" dirty="0" err="1"/>
              <a:t>NatRisk</a:t>
            </a:r>
            <a:r>
              <a:rPr lang="en-GB" sz="2800" dirty="0"/>
              <a:t> project will be achieved </a:t>
            </a:r>
            <a:r>
              <a:rPr lang="bs-Latn-BA" sz="2800" dirty="0"/>
              <a:t>through a</a:t>
            </a:r>
            <a:r>
              <a:rPr lang="en-GB" sz="2800" dirty="0"/>
              <a:t> several different levels</a:t>
            </a:r>
            <a:r>
              <a:rPr lang="bs-Latn-BA" sz="2800" dirty="0"/>
              <a:t>:</a:t>
            </a:r>
          </a:p>
          <a:p>
            <a:pPr lvl="1"/>
            <a:r>
              <a:rPr lang="bs-Latn-BA" sz="2400" dirty="0"/>
              <a:t>At local level (KS)</a:t>
            </a:r>
          </a:p>
          <a:p>
            <a:pPr lvl="1"/>
            <a:r>
              <a:rPr lang="bs-Latn-BA" sz="2400" dirty="0"/>
              <a:t>At insitutional level (UNSA)</a:t>
            </a:r>
          </a:p>
          <a:p>
            <a:pPr lvl="1"/>
            <a:r>
              <a:rPr lang="bs-Latn-BA" sz="2400" dirty="0"/>
              <a:t>At national level (BiH)</a:t>
            </a:r>
          </a:p>
          <a:p>
            <a:pPr lvl="1"/>
            <a:r>
              <a:rPr lang="bs-Latn-BA" sz="2400" dirty="0"/>
              <a:t>At EU level</a:t>
            </a:r>
            <a:endParaRPr lang="hr-BA" sz="2400" dirty="0"/>
          </a:p>
        </p:txBody>
      </p:sp>
    </p:spTree>
    <p:extLst>
      <p:ext uri="{BB962C8B-B14F-4D97-AF65-F5344CB8AC3E}">
        <p14:creationId xmlns:p14="http://schemas.microsoft.com/office/powerpoint/2010/main" val="933285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4" cstate="print"/>
          <a:stretch>
            <a:fillRect/>
          </a:stretch>
        </p:blipFill>
        <p:spPr>
          <a:xfrm>
            <a:off x="7467600" y="152400"/>
            <a:ext cx="1676400" cy="409575"/>
          </a:xfrm>
          <a:prstGeom prst="rect">
            <a:avLst/>
          </a:prstGeom>
        </p:spPr>
      </p:pic>
      <p:sp>
        <p:nvSpPr>
          <p:cNvPr id="5" name="Title 4">
            <a:extLst>
              <a:ext uri="{FF2B5EF4-FFF2-40B4-BE49-F238E27FC236}">
                <a16:creationId xmlns:a16="http://schemas.microsoft.com/office/drawing/2014/main" id="{554AA620-741D-4F3E-A187-EF303663CC07}"/>
              </a:ext>
            </a:extLst>
          </p:cNvPr>
          <p:cNvSpPr>
            <a:spLocks noGrp="1"/>
          </p:cNvSpPr>
          <p:nvPr>
            <p:ph type="title"/>
          </p:nvPr>
        </p:nvSpPr>
        <p:spPr>
          <a:xfrm>
            <a:off x="317500" y="561975"/>
            <a:ext cx="8229600" cy="1143000"/>
          </a:xfrm>
        </p:spPr>
        <p:txBody>
          <a:bodyPr/>
          <a:lstStyle/>
          <a:p>
            <a:r>
              <a:rPr lang="en-GB" sz="2200" b="1" dirty="0">
                <a:solidFill>
                  <a:srgbClr val="419182"/>
                </a:solidFill>
                <a:latin typeface="Book Antiqua" panose="02040602050305030304" pitchFamily="18" charset="0"/>
              </a:rPr>
              <a:t>At local level</a:t>
            </a:r>
            <a:r>
              <a:rPr lang="bs-Latn-BA" sz="2200" b="1" dirty="0">
                <a:solidFill>
                  <a:srgbClr val="419182"/>
                </a:solidFill>
                <a:latin typeface="Book Antiqua" panose="02040602050305030304" pitchFamily="18" charset="0"/>
              </a:rPr>
              <a:t>:</a:t>
            </a:r>
            <a:endParaRPr lang="hr-BA" sz="2200" b="1" dirty="0">
              <a:solidFill>
                <a:srgbClr val="419182"/>
              </a:solidFill>
              <a:latin typeface="Book Antiqua" panose="02040602050305030304" pitchFamily="18" charset="0"/>
            </a:endParaRPr>
          </a:p>
        </p:txBody>
      </p:sp>
      <p:sp>
        <p:nvSpPr>
          <p:cNvPr id="8" name="Content Placeholder 7">
            <a:extLst>
              <a:ext uri="{FF2B5EF4-FFF2-40B4-BE49-F238E27FC236}">
                <a16:creationId xmlns:a16="http://schemas.microsoft.com/office/drawing/2014/main" id="{3AC64F0A-C7C2-416D-8C9C-3FB44840B941}"/>
              </a:ext>
            </a:extLst>
          </p:cNvPr>
          <p:cNvSpPr>
            <a:spLocks noGrp="1"/>
          </p:cNvSpPr>
          <p:nvPr>
            <p:ph idx="1"/>
          </p:nvPr>
        </p:nvSpPr>
        <p:spPr>
          <a:xfrm>
            <a:off x="457200" y="1524004"/>
            <a:ext cx="8229600" cy="4602160"/>
          </a:xfrm>
        </p:spPr>
        <p:txBody>
          <a:bodyPr>
            <a:normAutofit fontScale="55000" lnSpcReduction="20000"/>
          </a:bodyPr>
          <a:lstStyle/>
          <a:p>
            <a:pPr marL="0" indent="0">
              <a:buNone/>
            </a:pPr>
            <a:endParaRPr lang="bs-Latn-BA" b="1" dirty="0"/>
          </a:p>
          <a:p>
            <a:r>
              <a:rPr lang="bs-Latn-BA" dirty="0"/>
              <a:t>A</a:t>
            </a:r>
            <a:r>
              <a:rPr lang="en-GB" dirty="0"/>
              <a:t>rise the awareness about the importance of improving knowledge and skills in NDRM</a:t>
            </a:r>
            <a:r>
              <a:rPr lang="bs-Latn-BA" dirty="0"/>
              <a:t>:</a:t>
            </a:r>
            <a:r>
              <a:rPr lang="en-GB" b="1" dirty="0"/>
              <a:t> </a:t>
            </a:r>
            <a:r>
              <a:rPr lang="bs-Latn-BA" b="1" dirty="0"/>
              <a:t>A</a:t>
            </a:r>
            <a:r>
              <a:rPr lang="en-GB" dirty="0" err="1"/>
              <a:t>ll</a:t>
            </a:r>
            <a:r>
              <a:rPr lang="en-GB" dirty="0"/>
              <a:t> target groups </a:t>
            </a:r>
            <a:r>
              <a:rPr lang="bs-Latn-BA" dirty="0"/>
              <a:t> (</a:t>
            </a:r>
            <a:r>
              <a:rPr lang="en-GB" dirty="0"/>
              <a:t>students, teaching staff, members of public sector actively involved in reducing of disaster risks and citizens who want to improve their knowledge and practical skills applicable in natural disasters situations</a:t>
            </a:r>
            <a:r>
              <a:rPr lang="bs-Latn-BA" dirty="0"/>
              <a:t>) </a:t>
            </a:r>
            <a:r>
              <a:rPr lang="en-GB" dirty="0"/>
              <a:t>will be reached by dissemination tools such as delivering promotional materials to students and citizens, website, social and digital media. This kind of informing will arise the awareness about the importance of improving knowledge and skills in NDRM. </a:t>
            </a:r>
            <a:endParaRPr lang="bs-Latn-BA" dirty="0"/>
          </a:p>
          <a:p>
            <a:r>
              <a:rPr lang="en-GB" dirty="0"/>
              <a:t>Teaching staff will be in direct contact with the representatives of local public sector in NDRM to analyse their needs for improvement of current system of NDRM, transfer acquired latest knowledge and sign protocols for students’ internships. </a:t>
            </a:r>
            <a:r>
              <a:rPr lang="bs-Latn-BA" dirty="0"/>
              <a:t>- We make promotion about project and a new master curricula through meetings at local (Cantonal) level, et the conferencies , etcs...</a:t>
            </a:r>
            <a:endParaRPr lang="hr-BA" dirty="0"/>
          </a:p>
          <a:p>
            <a:endParaRPr lang="bs-Latn-BA" dirty="0"/>
          </a:p>
          <a:p>
            <a:r>
              <a:rPr lang="en-GB" dirty="0"/>
              <a:t>Substantial project effect will be achieved by students’ involvement in gaining theoretical and practical knowledge in NDRM that can be applied immediately after the graduation.  </a:t>
            </a:r>
            <a:endParaRPr lang="bs-Latn-BA" dirty="0"/>
          </a:p>
          <a:p>
            <a:endParaRPr lang="hr-BA" dirty="0"/>
          </a:p>
        </p:txBody>
      </p:sp>
    </p:spTree>
    <p:extLst>
      <p:ext uri="{BB962C8B-B14F-4D97-AF65-F5344CB8AC3E}">
        <p14:creationId xmlns:p14="http://schemas.microsoft.com/office/powerpoint/2010/main" val="95259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Content Placeholder 4">
            <a:extLst>
              <a:ext uri="{FF2B5EF4-FFF2-40B4-BE49-F238E27FC236}">
                <a16:creationId xmlns:a16="http://schemas.microsoft.com/office/drawing/2014/main" id="{C780E269-DF21-4FE3-9D53-046F7EC8C89C}"/>
              </a:ext>
            </a:extLst>
          </p:cNvPr>
          <p:cNvSpPr>
            <a:spLocks noGrp="1"/>
          </p:cNvSpPr>
          <p:nvPr>
            <p:ph idx="1"/>
          </p:nvPr>
        </p:nvSpPr>
        <p:spPr>
          <a:xfrm>
            <a:off x="457200" y="2057398"/>
            <a:ext cx="8229600" cy="4038600"/>
          </a:xfrm>
        </p:spPr>
        <p:txBody>
          <a:bodyPr>
            <a:noAutofit/>
          </a:bodyPr>
          <a:lstStyle/>
          <a:p>
            <a:r>
              <a:rPr lang="bs-Latn-BA" sz="2400" dirty="0"/>
              <a:t>At UNSA </a:t>
            </a:r>
            <a:r>
              <a:rPr lang="en-GB" sz="2400" dirty="0"/>
              <a:t>will </a:t>
            </a:r>
            <a:r>
              <a:rPr lang="bs-Latn-BA" sz="2400" dirty="0"/>
              <a:t>increase</a:t>
            </a:r>
            <a:r>
              <a:rPr lang="en-GB" sz="2400" dirty="0"/>
              <a:t>  educational potential by implementation of new master study programmes, </a:t>
            </a:r>
            <a:endParaRPr lang="bs-Latn-BA" sz="2400" dirty="0"/>
          </a:p>
          <a:p>
            <a:r>
              <a:rPr lang="en-GB" sz="2400" dirty="0"/>
              <a:t>improved teaching staff skills through acquiring up-to-date knowledge and adopted new pedagogical methods in teaching and learning,</a:t>
            </a:r>
            <a:endParaRPr lang="bs-Latn-BA" sz="2400" dirty="0"/>
          </a:p>
          <a:p>
            <a:r>
              <a:rPr lang="en-GB" sz="2400" dirty="0"/>
              <a:t> upgraded laboratories with appropriate hardware and software infrastructure for analysis and simulation natural disasters and the new library units.  </a:t>
            </a:r>
            <a:endParaRPr lang="hr-BA" sz="2400" dirty="0"/>
          </a:p>
          <a:p>
            <a:endParaRPr lang="hr-BA" sz="2400" dirty="0"/>
          </a:p>
        </p:txBody>
      </p:sp>
      <p:sp>
        <p:nvSpPr>
          <p:cNvPr id="10" name="Title 9">
            <a:extLst>
              <a:ext uri="{FF2B5EF4-FFF2-40B4-BE49-F238E27FC236}">
                <a16:creationId xmlns:a16="http://schemas.microsoft.com/office/drawing/2014/main" id="{CFBB9EF5-6E19-45B7-A350-91BCD105FEFF}"/>
              </a:ext>
            </a:extLst>
          </p:cNvPr>
          <p:cNvSpPr>
            <a:spLocks noGrp="1"/>
          </p:cNvSpPr>
          <p:nvPr>
            <p:ph type="title"/>
          </p:nvPr>
        </p:nvSpPr>
        <p:spPr>
          <a:xfrm>
            <a:off x="457200" y="533399"/>
            <a:ext cx="8229600" cy="1143000"/>
          </a:xfrm>
        </p:spPr>
        <p:txBody>
          <a:bodyPr>
            <a:normAutofit/>
          </a:bodyPr>
          <a:lstStyle/>
          <a:p>
            <a:r>
              <a:rPr lang="en-GB" sz="2200" b="1" dirty="0">
                <a:solidFill>
                  <a:srgbClr val="419182"/>
                </a:solidFill>
                <a:latin typeface="Book Antiqua" panose="02040602050305030304" pitchFamily="18" charset="0"/>
              </a:rPr>
              <a:t>At institutional level</a:t>
            </a:r>
            <a:r>
              <a:rPr lang="bs-Latn-BA" sz="2200" b="1" dirty="0">
                <a:solidFill>
                  <a:srgbClr val="419182"/>
                </a:solidFill>
                <a:latin typeface="Book Antiqua" panose="02040602050305030304" pitchFamily="18" charset="0"/>
              </a:rPr>
              <a:t>:</a:t>
            </a:r>
            <a:endParaRPr lang="hr-BA" sz="2200" b="1" dirty="0">
              <a:solidFill>
                <a:srgbClr val="419182"/>
              </a:solidFill>
              <a:latin typeface="Book Antiqua" panose="02040602050305030304" pitchFamily="18" charset="0"/>
            </a:endParaRPr>
          </a:p>
        </p:txBody>
      </p:sp>
    </p:spTree>
    <p:extLst>
      <p:ext uri="{BB962C8B-B14F-4D97-AF65-F5344CB8AC3E}">
        <p14:creationId xmlns:p14="http://schemas.microsoft.com/office/powerpoint/2010/main" val="1027704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cxnSp>
        <p:nvCxnSpPr>
          <p:cNvPr id="8" name="Straight Connector 7"/>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3" name="Picture 12"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4" name="Picture 13" descr="eu_flag_co_funded_pos_[rgb]_right.jpg"/>
          <p:cNvPicPr/>
          <p:nvPr/>
        </p:nvPicPr>
        <p:blipFill>
          <a:blip r:embed="rId3" cstate="print"/>
          <a:stretch>
            <a:fillRect/>
          </a:stretch>
        </p:blipFill>
        <p:spPr>
          <a:xfrm>
            <a:off x="7467600" y="152400"/>
            <a:ext cx="1676400" cy="409575"/>
          </a:xfrm>
          <a:prstGeom prst="rect">
            <a:avLst/>
          </a:prstGeom>
        </p:spPr>
      </p:pic>
      <p:sp>
        <p:nvSpPr>
          <p:cNvPr id="2" name="Rectangle 1">
            <a:extLst>
              <a:ext uri="{FF2B5EF4-FFF2-40B4-BE49-F238E27FC236}">
                <a16:creationId xmlns:a16="http://schemas.microsoft.com/office/drawing/2014/main" id="{6AC16011-3848-4AEE-8A00-4644157C512F}"/>
              </a:ext>
            </a:extLst>
          </p:cNvPr>
          <p:cNvSpPr/>
          <p:nvPr/>
        </p:nvSpPr>
        <p:spPr>
          <a:xfrm>
            <a:off x="457200" y="1524010"/>
            <a:ext cx="7696200" cy="3639779"/>
          </a:xfrm>
          <a:prstGeom prst="rect">
            <a:avLst/>
          </a:prstGeom>
        </p:spPr>
        <p:txBody>
          <a:bodyPr wrap="square">
            <a:spAutoFit/>
          </a:bodyPr>
          <a:lstStyle/>
          <a:p>
            <a:pPr algn="just">
              <a:lnSpc>
                <a:spcPct val="115000"/>
              </a:lnSpc>
              <a:spcAft>
                <a:spcPts val="1000"/>
              </a:spcAft>
              <a:tabLst>
                <a:tab pos="2317115" algn="l"/>
                <a:tab pos="3396615" algn="l"/>
                <a:tab pos="5074920" algn="l"/>
                <a:tab pos="5974715" algn="l"/>
                <a:tab pos="6844030" algn="l"/>
              </a:tabLst>
            </a:pPr>
            <a:r>
              <a:rPr lang="en-US"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cooperation  between </a:t>
            </a:r>
            <a:r>
              <a:rPr lang="bs-Latn-BA"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UNSA</a:t>
            </a:r>
            <a:r>
              <a:rPr lang="en-US"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and representatives of national bodies and agencies for environmental protection </a:t>
            </a:r>
            <a:endParaRPr lang="bs-Latn-BA"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tabLst>
                <a:tab pos="2317115" algn="l"/>
                <a:tab pos="3396615" algn="l"/>
                <a:tab pos="5074920" algn="l"/>
                <a:tab pos="5974715" algn="l"/>
                <a:tab pos="6844030" algn="l"/>
              </a:tabLst>
            </a:pPr>
            <a:r>
              <a:rPr lang="bs-Latn-BA"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r>
              <a:rPr lang="en-US"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will be settled on the way that have to impact on national efforts for developing</a:t>
            </a:r>
            <a:r>
              <a:rPr lang="bs-Latn-BA"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p>
          <a:p>
            <a:pPr algn="just">
              <a:lnSpc>
                <a:spcPct val="115000"/>
              </a:lnSpc>
              <a:spcAft>
                <a:spcPts val="1000"/>
              </a:spcAft>
              <a:tabLst>
                <a:tab pos="2317115" algn="l"/>
                <a:tab pos="3396615" algn="l"/>
                <a:tab pos="5074920" algn="l"/>
                <a:tab pos="5974715" algn="l"/>
                <a:tab pos="6844030" algn="l"/>
              </a:tabLst>
            </a:pPr>
            <a:r>
              <a:rPr lang="bs-Latn-BA"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r>
              <a:rPr lang="en-US"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system of national protection by establishing </a:t>
            </a:r>
            <a:endParaRPr lang="bs-Latn-BA"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tabLst>
                <a:tab pos="2317115" algn="l"/>
                <a:tab pos="3396615" algn="l"/>
                <a:tab pos="5074920" algn="l"/>
                <a:tab pos="5974715" algn="l"/>
                <a:tab pos="6844030" algn="l"/>
              </a:tabLst>
            </a:pPr>
            <a:r>
              <a:rPr lang="bs-Latn-BA"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r>
              <a:rPr lang="en-US" sz="2000" b="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institutional, organizational and personal conditions</a:t>
            </a:r>
            <a:r>
              <a:rPr lang="en-US" sz="20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for the implementation of the protection in the emergency situations.</a:t>
            </a:r>
            <a:endParaRPr lang="hr-BA" sz="20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CED5073-3CE3-4483-9C4E-0C3CBD969A2A}"/>
              </a:ext>
            </a:extLst>
          </p:cNvPr>
          <p:cNvSpPr/>
          <p:nvPr/>
        </p:nvSpPr>
        <p:spPr>
          <a:xfrm>
            <a:off x="2128418" y="876654"/>
            <a:ext cx="2680541" cy="493277"/>
          </a:xfrm>
          <a:prstGeom prst="rect">
            <a:avLst/>
          </a:prstGeom>
        </p:spPr>
        <p:txBody>
          <a:bodyPr wrap="none">
            <a:spAutoFit/>
          </a:bodyPr>
          <a:lstStyle/>
          <a:p>
            <a:pPr algn="ctr">
              <a:lnSpc>
                <a:spcPct val="115000"/>
              </a:lnSpc>
              <a:spcAft>
                <a:spcPts val="1000"/>
              </a:spcAft>
              <a:tabLst>
                <a:tab pos="2317115" algn="l"/>
                <a:tab pos="3396615" algn="l"/>
                <a:tab pos="5074920" algn="l"/>
                <a:tab pos="5974715" algn="l"/>
                <a:tab pos="6844030" algn="l"/>
              </a:tabLst>
            </a:pPr>
            <a:r>
              <a:rPr lang="en-GB" sz="2400" b="1" dirty="0">
                <a:solidFill>
                  <a:srgbClr val="419182"/>
                </a:solidFill>
                <a:latin typeface="Book Antiqua" panose="02040602050305030304" pitchFamily="18" charset="0"/>
                <a:ea typeface="+mj-ea"/>
                <a:cs typeface="+mj-cs"/>
              </a:rPr>
              <a:t>At national level</a:t>
            </a:r>
            <a:r>
              <a:rPr lang="bs-Latn-BA" sz="2400" b="1" dirty="0">
                <a:solidFill>
                  <a:srgbClr val="419182"/>
                </a:solidFill>
                <a:latin typeface="Book Antiqua" panose="02040602050305030304" pitchFamily="18" charset="0"/>
                <a:ea typeface="+mj-ea"/>
                <a:cs typeface="+mj-cs"/>
              </a:rPr>
              <a:t>: </a:t>
            </a:r>
          </a:p>
        </p:txBody>
      </p:sp>
    </p:spTree>
    <p:extLst>
      <p:ext uri="{BB962C8B-B14F-4D97-AF65-F5344CB8AC3E}">
        <p14:creationId xmlns:p14="http://schemas.microsoft.com/office/powerpoint/2010/main" val="4025623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Title 4">
            <a:extLst>
              <a:ext uri="{FF2B5EF4-FFF2-40B4-BE49-F238E27FC236}">
                <a16:creationId xmlns:a16="http://schemas.microsoft.com/office/drawing/2014/main" id="{7036576D-D3C0-499E-BFE4-6FBD206AF35E}"/>
              </a:ext>
            </a:extLst>
          </p:cNvPr>
          <p:cNvSpPr>
            <a:spLocks noGrp="1"/>
          </p:cNvSpPr>
          <p:nvPr>
            <p:ph type="title"/>
          </p:nvPr>
        </p:nvSpPr>
        <p:spPr>
          <a:xfrm>
            <a:off x="457200" y="1165224"/>
            <a:ext cx="8229600" cy="488947"/>
          </a:xfrm>
        </p:spPr>
        <p:txBody>
          <a:bodyPr>
            <a:normAutofit fontScale="90000"/>
          </a:bodyPr>
          <a:lstStyle/>
          <a:p>
            <a:r>
              <a:rPr lang="en-GB" sz="2700" b="1" dirty="0">
                <a:solidFill>
                  <a:srgbClr val="419182"/>
                </a:solidFill>
                <a:latin typeface="Book Antiqua" panose="02040602050305030304" pitchFamily="18" charset="0"/>
              </a:rPr>
              <a:t>At European level</a:t>
            </a:r>
            <a:r>
              <a:rPr lang="bs-Latn-BA" sz="2700" b="1" dirty="0">
                <a:solidFill>
                  <a:srgbClr val="419182"/>
                </a:solidFill>
                <a:latin typeface="Book Antiqua" panose="02040602050305030304" pitchFamily="18" charset="0"/>
              </a:rPr>
              <a:t>:</a:t>
            </a:r>
            <a:br>
              <a:rPr lang="bs-Latn-BA" sz="2700" b="1" dirty="0">
                <a:solidFill>
                  <a:srgbClr val="419182"/>
                </a:solidFill>
                <a:latin typeface="Book Antiqua" panose="02040602050305030304" pitchFamily="18" charset="0"/>
              </a:rPr>
            </a:br>
            <a:endParaRPr lang="hr-BA" dirty="0"/>
          </a:p>
        </p:txBody>
      </p:sp>
      <p:sp>
        <p:nvSpPr>
          <p:cNvPr id="8" name="Content Placeholder 7">
            <a:extLst>
              <a:ext uri="{FF2B5EF4-FFF2-40B4-BE49-F238E27FC236}">
                <a16:creationId xmlns:a16="http://schemas.microsoft.com/office/drawing/2014/main" id="{E7EB3036-B0F7-4B22-8615-C4EF319ED740}"/>
              </a:ext>
            </a:extLst>
          </p:cNvPr>
          <p:cNvSpPr>
            <a:spLocks noGrp="1"/>
          </p:cNvSpPr>
          <p:nvPr>
            <p:ph idx="1"/>
          </p:nvPr>
        </p:nvSpPr>
        <p:spPr/>
        <p:txBody>
          <a:bodyPr>
            <a:normAutofit fontScale="70000" lnSpcReduction="20000"/>
          </a:bodyPr>
          <a:lstStyle/>
          <a:p>
            <a:r>
              <a:rPr lang="bs-Latn-BA" dirty="0"/>
              <a:t>UNSA</a:t>
            </a:r>
            <a:r>
              <a:rPr lang="en-GB" dirty="0"/>
              <a:t>will benefit the rich experience of EU HEIs in NDRM forming new master curricula. </a:t>
            </a:r>
            <a:endParaRPr lang="bs-Latn-BA" dirty="0"/>
          </a:p>
          <a:p>
            <a:r>
              <a:rPr lang="en-GB" dirty="0"/>
              <a:t>Students from </a:t>
            </a:r>
            <a:r>
              <a:rPr lang="bs-Latn-BA" dirty="0"/>
              <a:t>UNSA </a:t>
            </a:r>
            <a:r>
              <a:rPr lang="en-GB" dirty="0"/>
              <a:t>will be included in realization of mobilities between WB and EU partner HEIs. The teaching staff will be involved into the teaching trainings into EU partner countries through the study visits. </a:t>
            </a:r>
            <a:endParaRPr lang="bs-Latn-BA" dirty="0"/>
          </a:p>
          <a:p>
            <a:r>
              <a:rPr lang="en-GB" dirty="0"/>
              <a:t>The EU teaching staff and students will be also in position to apply their knowledge to the specific cases in WB region,</a:t>
            </a:r>
            <a:r>
              <a:rPr lang="bs-Latn-BA" dirty="0"/>
              <a:t> and BiH, </a:t>
            </a:r>
            <a:r>
              <a:rPr lang="en-GB" dirty="0"/>
              <a:t> enriching in that way their experience. </a:t>
            </a:r>
            <a:endParaRPr lang="bs-Latn-BA" dirty="0"/>
          </a:p>
          <a:p>
            <a:r>
              <a:rPr lang="en-GB" dirty="0"/>
              <a:t>The </a:t>
            </a:r>
            <a:r>
              <a:rPr lang="bs-Latn-BA" dirty="0"/>
              <a:t>UNSA</a:t>
            </a:r>
            <a:r>
              <a:rPr lang="en-GB" dirty="0"/>
              <a:t> with such trained staff in line with EU standards and directives in NDRM will contribute to recommendation of European Forum for Disaster Risk Reduction (“create a safer Europe by reducing the impact of natural hazards to reduce vulnerability, and increasing the ability to minimize consequences of disasters”). </a:t>
            </a:r>
            <a:endParaRPr lang="hr-BA" dirty="0"/>
          </a:p>
          <a:p>
            <a:endParaRPr lang="hr-BA" dirty="0"/>
          </a:p>
        </p:txBody>
      </p:sp>
    </p:spTree>
    <p:extLst>
      <p:ext uri="{BB962C8B-B14F-4D97-AF65-F5344CB8AC3E}">
        <p14:creationId xmlns:p14="http://schemas.microsoft.com/office/powerpoint/2010/main" val="1016461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close up of a sign&#10;&#10;Description generated with high confidence">
            <a:extLst>
              <a:ext uri="{FF2B5EF4-FFF2-40B4-BE49-F238E27FC236}">
                <a16:creationId xmlns:a16="http://schemas.microsoft.com/office/drawing/2014/main" id="{FB9790D0-6E82-4A53-BFFD-3D91006BD700}"/>
              </a:ext>
            </a:extLst>
          </p:cNvPr>
          <p:cNvPicPr>
            <a:picLocks noChangeAspect="1"/>
          </p:cNvPicPr>
          <p:nvPr/>
        </p:nvPicPr>
        <p:blipFill rotWithShape="1">
          <a:blip r:embed="rId3"/>
          <a:srcRect t="14346" r="2" b="2"/>
          <a:stretch/>
        </p:blipFill>
        <p:spPr>
          <a:xfrm>
            <a:off x="3479292" y="10"/>
            <a:ext cx="5664708" cy="6857990"/>
          </a:xfrm>
          <a:prstGeom prst="rect">
            <a:avLst/>
          </a:prstGeom>
          <a:effectLst/>
        </p:spPr>
      </p:pic>
      <p:sp>
        <p:nvSpPr>
          <p:cNvPr id="4" name="Slide Number Placeholder 3">
            <a:extLst>
              <a:ext uri="{FF2B5EF4-FFF2-40B4-BE49-F238E27FC236}">
                <a16:creationId xmlns:a16="http://schemas.microsoft.com/office/drawing/2014/main" id="{33EF1991-3605-43B6-9243-0DE382C041E5}"/>
              </a:ext>
            </a:extLst>
          </p:cNvPr>
          <p:cNvSpPr>
            <a:spLocks noGrp="1"/>
          </p:cNvSpPr>
          <p:nvPr>
            <p:ph type="sldNum" sz="quarter" idx="12"/>
          </p:nvPr>
        </p:nvSpPr>
        <p:spPr>
          <a:xfrm>
            <a:off x="8140446" y="6356350"/>
            <a:ext cx="514350" cy="365125"/>
          </a:xfrm>
        </p:spPr>
        <p:txBody>
          <a:bodyPr vert="horz" lIns="91440" tIns="45720" rIns="91440" bIns="45720" rtlCol="0" anchor="ctr">
            <a:normAutofit/>
          </a:bodyPr>
          <a:lstStyle/>
          <a:p>
            <a:pPr algn="l">
              <a:spcAft>
                <a:spcPts val="600"/>
              </a:spcAft>
              <a:defRPr/>
            </a:pPr>
            <a:fld id="{B6F15528-21DE-4FAA-801E-634DDDAF4B2B}" type="slidenum">
              <a:rPr lang="en-US">
                <a:solidFill>
                  <a:srgbClr val="FFFFFF"/>
                </a:solidFill>
                <a:latin typeface="Calibri" panose="020F0502020204030204"/>
              </a:rPr>
              <a:pPr algn="l">
                <a:spcAft>
                  <a:spcPts val="600"/>
                </a:spcAft>
                <a:defRPr/>
              </a:pPr>
              <a:t>7</a:t>
            </a:fld>
            <a:endParaRPr lang="en-US">
              <a:solidFill>
                <a:srgbClr val="FFFFFF"/>
              </a:solidFill>
              <a:latin typeface="Calibri" panose="020F0502020204030204"/>
            </a:endParaRPr>
          </a:p>
        </p:txBody>
      </p:sp>
      <p:sp>
        <p:nvSpPr>
          <p:cNvPr id="2" name="TextBox 1">
            <a:extLst>
              <a:ext uri="{FF2B5EF4-FFF2-40B4-BE49-F238E27FC236}">
                <a16:creationId xmlns:a16="http://schemas.microsoft.com/office/drawing/2014/main" id="{9F51F28D-A2A9-4E4A-8499-C2ECA9A9CE8A}"/>
              </a:ext>
            </a:extLst>
          </p:cNvPr>
          <p:cNvSpPr txBox="1"/>
          <p:nvPr/>
        </p:nvSpPr>
        <p:spPr>
          <a:xfrm>
            <a:off x="685800" y="2514600"/>
            <a:ext cx="2057400" cy="646331"/>
          </a:xfrm>
          <a:prstGeom prst="rect">
            <a:avLst/>
          </a:prstGeom>
          <a:noFill/>
        </p:spPr>
        <p:txBody>
          <a:bodyPr wrap="square" rtlCol="0">
            <a:spAutoFit/>
          </a:bodyPr>
          <a:lstStyle/>
          <a:p>
            <a:r>
              <a:rPr lang="bs-Latn-BA" dirty="0"/>
              <a:t>Making a new book for NatRisk students</a:t>
            </a:r>
            <a:endParaRPr lang="hr-BA" dirty="0"/>
          </a:p>
        </p:txBody>
      </p:sp>
    </p:spTree>
    <p:extLst>
      <p:ext uri="{BB962C8B-B14F-4D97-AF65-F5344CB8AC3E}">
        <p14:creationId xmlns:p14="http://schemas.microsoft.com/office/powerpoint/2010/main" val="423609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738D2-7D33-499B-8EA8-07114A8F0C42}"/>
              </a:ext>
            </a:extLst>
          </p:cNvPr>
          <p:cNvSpPr>
            <a:spLocks noGrp="1"/>
          </p:cNvSpPr>
          <p:nvPr>
            <p:ph type="title"/>
          </p:nvPr>
        </p:nvSpPr>
        <p:spPr/>
        <p:txBody>
          <a:bodyPr/>
          <a:lstStyle/>
          <a:p>
            <a:endParaRPr lang="hr-BA" dirty="0"/>
          </a:p>
        </p:txBody>
      </p:sp>
      <p:sp>
        <p:nvSpPr>
          <p:cNvPr id="3" name="Content Placeholder 2">
            <a:extLst>
              <a:ext uri="{FF2B5EF4-FFF2-40B4-BE49-F238E27FC236}">
                <a16:creationId xmlns:a16="http://schemas.microsoft.com/office/drawing/2014/main" id="{9CD650C5-A7E1-4BC2-8C16-58DD7E90FDA1}"/>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id="{9C265ED6-FD99-43F3-B12E-48D693FF03D0}"/>
              </a:ext>
            </a:extLst>
          </p:cNvPr>
          <p:cNvSpPr>
            <a:spLocks noGrp="1"/>
          </p:cNvSpPr>
          <p:nvPr>
            <p:ph type="sldNum" sz="quarter" idx="12"/>
          </p:nvPr>
        </p:nvSpPr>
        <p:spPr/>
        <p:txBody>
          <a:bodyPr/>
          <a:lstStyle/>
          <a:p>
            <a:fld id="{B6F15528-21DE-4FAA-801E-634DDDAF4B2B}" type="slidenum">
              <a:rPr lang="en-US" smtClean="0"/>
              <a:pPr/>
              <a:t>8</a:t>
            </a:fld>
            <a:endParaRPr lang="en-US"/>
          </a:p>
        </p:txBody>
      </p:sp>
      <p:pic>
        <p:nvPicPr>
          <p:cNvPr id="5" name="Picture 4">
            <a:extLst>
              <a:ext uri="{FF2B5EF4-FFF2-40B4-BE49-F238E27FC236}">
                <a16:creationId xmlns:a16="http://schemas.microsoft.com/office/drawing/2014/main" id="{8477310B-D60F-401F-B413-C76BEFBC2B56}"/>
              </a:ext>
            </a:extLst>
          </p:cNvPr>
          <p:cNvPicPr>
            <a:picLocks noChangeAspect="1"/>
          </p:cNvPicPr>
          <p:nvPr/>
        </p:nvPicPr>
        <p:blipFill>
          <a:blip r:embed="rId2"/>
          <a:stretch>
            <a:fillRect/>
          </a:stretch>
        </p:blipFill>
        <p:spPr>
          <a:xfrm>
            <a:off x="0" y="76200"/>
            <a:ext cx="4537323" cy="6858000"/>
          </a:xfrm>
          <a:prstGeom prst="rect">
            <a:avLst/>
          </a:prstGeom>
        </p:spPr>
      </p:pic>
      <p:pic>
        <p:nvPicPr>
          <p:cNvPr id="6" name="Picture 5">
            <a:extLst>
              <a:ext uri="{FF2B5EF4-FFF2-40B4-BE49-F238E27FC236}">
                <a16:creationId xmlns:a16="http://schemas.microsoft.com/office/drawing/2014/main" id="{CC5192E0-C40D-49A8-8694-F90A8249DB9D}"/>
              </a:ext>
            </a:extLst>
          </p:cNvPr>
          <p:cNvPicPr>
            <a:picLocks noChangeAspect="1"/>
          </p:cNvPicPr>
          <p:nvPr/>
        </p:nvPicPr>
        <p:blipFill rotWithShape="1">
          <a:blip r:embed="rId3"/>
          <a:srcRect b="11782"/>
          <a:stretch/>
        </p:blipFill>
        <p:spPr>
          <a:xfrm>
            <a:off x="4528856" y="808037"/>
            <a:ext cx="4417541" cy="6049963"/>
          </a:xfrm>
          <a:prstGeom prst="rect">
            <a:avLst/>
          </a:prstGeom>
        </p:spPr>
      </p:pic>
    </p:spTree>
    <p:extLst>
      <p:ext uri="{BB962C8B-B14F-4D97-AF65-F5344CB8AC3E}">
        <p14:creationId xmlns:p14="http://schemas.microsoft.com/office/powerpoint/2010/main" val="720558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78F04-12A0-4A44-B45D-800AB8EDE251}"/>
              </a:ext>
            </a:extLst>
          </p:cNvPr>
          <p:cNvSpPr>
            <a:spLocks noGrp="1"/>
          </p:cNvSpPr>
          <p:nvPr>
            <p:ph type="title"/>
          </p:nvPr>
        </p:nvSpPr>
        <p:spPr/>
        <p:txBody>
          <a:bodyPr/>
          <a:lstStyle/>
          <a:p>
            <a:endParaRPr lang="hr-BA" dirty="0"/>
          </a:p>
        </p:txBody>
      </p:sp>
      <p:sp>
        <p:nvSpPr>
          <p:cNvPr id="3" name="Content Placeholder 2">
            <a:extLst>
              <a:ext uri="{FF2B5EF4-FFF2-40B4-BE49-F238E27FC236}">
                <a16:creationId xmlns:a16="http://schemas.microsoft.com/office/drawing/2014/main" id="{8875EC67-EAF0-442F-A376-E023DEA3C94F}"/>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id="{F69C63D1-C657-4F8F-AC52-5BB226E12972}"/>
              </a:ext>
            </a:extLst>
          </p:cNvPr>
          <p:cNvSpPr>
            <a:spLocks noGrp="1"/>
          </p:cNvSpPr>
          <p:nvPr>
            <p:ph type="sldNum" sz="quarter" idx="12"/>
          </p:nvPr>
        </p:nvSpPr>
        <p:spPr/>
        <p:txBody>
          <a:bodyPr/>
          <a:lstStyle/>
          <a:p>
            <a:fld id="{B6F15528-21DE-4FAA-801E-634DDDAF4B2B}" type="slidenum">
              <a:rPr lang="en-US" smtClean="0"/>
              <a:pPr/>
              <a:t>9</a:t>
            </a:fld>
            <a:endParaRPr lang="en-US"/>
          </a:p>
        </p:txBody>
      </p:sp>
      <p:pic>
        <p:nvPicPr>
          <p:cNvPr id="5" name="Picture 4">
            <a:extLst>
              <a:ext uri="{FF2B5EF4-FFF2-40B4-BE49-F238E27FC236}">
                <a16:creationId xmlns:a16="http://schemas.microsoft.com/office/drawing/2014/main" id="{F1496F2F-09D1-40F8-9985-A1C41D094F7C}"/>
              </a:ext>
            </a:extLst>
          </p:cNvPr>
          <p:cNvPicPr>
            <a:picLocks noChangeAspect="1"/>
          </p:cNvPicPr>
          <p:nvPr/>
        </p:nvPicPr>
        <p:blipFill>
          <a:blip r:embed="rId2"/>
          <a:stretch>
            <a:fillRect/>
          </a:stretch>
        </p:blipFill>
        <p:spPr>
          <a:xfrm>
            <a:off x="2133600" y="3124200"/>
            <a:ext cx="5019675" cy="3076575"/>
          </a:xfrm>
          <a:prstGeom prst="rect">
            <a:avLst/>
          </a:prstGeom>
        </p:spPr>
      </p:pic>
      <p:pic>
        <p:nvPicPr>
          <p:cNvPr id="6" name="Picture 5">
            <a:extLst>
              <a:ext uri="{FF2B5EF4-FFF2-40B4-BE49-F238E27FC236}">
                <a16:creationId xmlns:a16="http://schemas.microsoft.com/office/drawing/2014/main" id="{4675A8B3-07E6-43D3-88CD-138AAAFC9376}"/>
              </a:ext>
            </a:extLst>
          </p:cNvPr>
          <p:cNvPicPr>
            <a:picLocks noChangeAspect="1"/>
          </p:cNvPicPr>
          <p:nvPr/>
        </p:nvPicPr>
        <p:blipFill rotWithShape="1">
          <a:blip r:embed="rId3"/>
          <a:srcRect t="88218"/>
          <a:stretch/>
        </p:blipFill>
        <p:spPr>
          <a:xfrm>
            <a:off x="1905000" y="2209801"/>
            <a:ext cx="5606544" cy="1025524"/>
          </a:xfrm>
          <a:prstGeom prst="rect">
            <a:avLst/>
          </a:prstGeom>
        </p:spPr>
      </p:pic>
    </p:spTree>
    <p:extLst>
      <p:ext uri="{BB962C8B-B14F-4D97-AF65-F5344CB8AC3E}">
        <p14:creationId xmlns:p14="http://schemas.microsoft.com/office/powerpoint/2010/main" val="3483542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4265</TotalTime>
  <Words>584</Words>
  <Application>Microsoft Office PowerPoint</Application>
  <PresentationFormat>On-screen Show (4:3)</PresentationFormat>
  <Paragraphs>54</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Book Antiqua</vt:lpstr>
      <vt:lpstr>Calibri</vt:lpstr>
      <vt:lpstr>Times New Roman</vt:lpstr>
      <vt:lpstr>Office Theme</vt:lpstr>
      <vt:lpstr>Development of master curricula for natural disasters risk management in Western Balkan countries</vt:lpstr>
      <vt:lpstr>Impact of NatRisk on the UNSA</vt:lpstr>
      <vt:lpstr>At local level:</vt:lpstr>
      <vt:lpstr>At institutional level:</vt:lpstr>
      <vt:lpstr>PowerPoint Presentation</vt:lpstr>
      <vt:lpstr>At European level: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mic625043</cp:lastModifiedBy>
  <cp:revision>142</cp:revision>
  <dcterms:created xsi:type="dcterms:W3CDTF">2006-08-16T00:00:00Z</dcterms:created>
  <dcterms:modified xsi:type="dcterms:W3CDTF">2018-09-05T07:38:21Z</dcterms:modified>
</cp:coreProperties>
</file>